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4" r:id="rId4"/>
    <p:sldId id="257" r:id="rId5"/>
    <p:sldId id="265" r:id="rId6"/>
    <p:sldId id="268" r:id="rId7"/>
    <p:sldId id="269" r:id="rId8"/>
    <p:sldId id="259"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42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9EB2FA-98B6-4B8B-A251-E8B55518F200}" type="datetimeFigureOut">
              <a:rPr lang="en-US" smtClean="0"/>
              <a:pPr/>
              <a:t>08-Dec-15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A5D29-BC59-4CA3-8162-1FE5DE10ECA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9EB2FA-98B6-4B8B-A251-E8B55518F200}" type="datetimeFigureOut">
              <a:rPr lang="en-US" smtClean="0"/>
              <a:pPr/>
              <a:t>08-Dec-15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A5D29-BC59-4CA3-8162-1FE5DE10ECA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9EB2FA-98B6-4B8B-A251-E8B55518F200}" type="datetimeFigureOut">
              <a:rPr lang="en-US" smtClean="0"/>
              <a:pPr/>
              <a:t>08-Dec-15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A5D29-BC59-4CA3-8162-1FE5DE10ECA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9EB2FA-98B6-4B8B-A251-E8B55518F200}" type="datetimeFigureOut">
              <a:rPr lang="en-US" smtClean="0"/>
              <a:pPr/>
              <a:t>08-Dec-15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A5D29-BC59-4CA3-8162-1FE5DE10ECA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9EB2FA-98B6-4B8B-A251-E8B55518F200}" type="datetimeFigureOut">
              <a:rPr lang="en-US" smtClean="0"/>
              <a:pPr/>
              <a:t>08-Dec-15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A5D29-BC59-4CA3-8162-1FE5DE10ECA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9EB2FA-98B6-4B8B-A251-E8B55518F200}" type="datetimeFigureOut">
              <a:rPr lang="en-US" smtClean="0"/>
              <a:pPr/>
              <a:t>08-Dec-15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A5D29-BC59-4CA3-8162-1FE5DE10ECA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9EB2FA-98B6-4B8B-A251-E8B55518F200}" type="datetimeFigureOut">
              <a:rPr lang="en-US" smtClean="0"/>
              <a:pPr/>
              <a:t>08-Dec-15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FA5D29-BC59-4CA3-8162-1FE5DE10ECA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9EB2FA-98B6-4B8B-A251-E8B55518F200}" type="datetimeFigureOut">
              <a:rPr lang="en-US" smtClean="0"/>
              <a:pPr/>
              <a:t>08-Dec-15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FA5D29-BC59-4CA3-8162-1FE5DE10ECA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9EB2FA-98B6-4B8B-A251-E8B55518F200}" type="datetimeFigureOut">
              <a:rPr lang="en-US" smtClean="0"/>
              <a:pPr/>
              <a:t>08-Dec-15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FA5D29-BC59-4CA3-8162-1FE5DE10ECA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9EB2FA-98B6-4B8B-A251-E8B55518F200}" type="datetimeFigureOut">
              <a:rPr lang="en-US" smtClean="0"/>
              <a:pPr/>
              <a:t>08-Dec-15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A5D29-BC59-4CA3-8162-1FE5DE10ECA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9EB2FA-98B6-4B8B-A251-E8B55518F200}" type="datetimeFigureOut">
              <a:rPr lang="en-US" smtClean="0"/>
              <a:pPr/>
              <a:t>08-Dec-15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A5D29-BC59-4CA3-8162-1FE5DE10ECA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9EB2FA-98B6-4B8B-A251-E8B55518F200}" type="datetimeFigureOut">
              <a:rPr lang="en-US" smtClean="0"/>
              <a:pPr/>
              <a:t>08-Dec-15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A5D29-BC59-4CA3-8162-1FE5DE10ECA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unfccc.int/secretariat/momentum_for_change/items/7841.php" TargetMode="Externa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FfjnUQe8kgA" TargetMode="Externa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5" name="Rectangle 4"/>
          <p:cNvSpPr/>
          <p:nvPr/>
        </p:nvSpPr>
        <p:spPr>
          <a:xfrm>
            <a:off x="585783" y="1819251"/>
            <a:ext cx="2487168"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90548" y="2397424"/>
            <a:ext cx="1619252"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95310" y="2983209"/>
            <a:ext cx="461772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96228" y="3573761"/>
            <a:ext cx="3410712"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E:\Designer Hub\AAB - vectors created for AAB\0 LOGOs\AAB Brand\Logo\GIF\AA_Logotype100_CMYK.gif"/>
          <p:cNvPicPr>
            <a:picLocks noChangeAspect="1" noChangeArrowheads="1"/>
          </p:cNvPicPr>
          <p:nvPr/>
        </p:nvPicPr>
        <p:blipFill>
          <a:blip r:embed="rId2" cstate="screen"/>
          <a:srcRect/>
          <a:stretch>
            <a:fillRect/>
          </a:stretch>
        </p:blipFill>
        <p:spPr bwMode="auto">
          <a:xfrm>
            <a:off x="5542362" y="428172"/>
            <a:ext cx="3144438" cy="410028"/>
          </a:xfrm>
          <a:prstGeom prst="rect">
            <a:avLst/>
          </a:prstGeom>
          <a:noFill/>
        </p:spPr>
      </p:pic>
      <p:sp>
        <p:nvSpPr>
          <p:cNvPr id="4" name="TextBox 3"/>
          <p:cNvSpPr txBox="1"/>
          <p:nvPr/>
        </p:nvSpPr>
        <p:spPr>
          <a:xfrm>
            <a:off x="533400" y="1796395"/>
            <a:ext cx="4884420" cy="2456057"/>
          </a:xfrm>
          <a:prstGeom prst="rect">
            <a:avLst/>
          </a:prstGeom>
          <a:noFill/>
        </p:spPr>
        <p:txBody>
          <a:bodyPr wrap="square" rtlCol="0">
            <a:spAutoFit/>
          </a:bodyPr>
          <a:lstStyle/>
          <a:p>
            <a:pPr>
              <a:lnSpc>
                <a:spcPct val="80000"/>
              </a:lnSpc>
            </a:pPr>
            <a:r>
              <a:rPr lang="en-GB" sz="4800" cap="all" dirty="0" smtClean="0">
                <a:latin typeface="Arial" pitchFamily="34" charset="0"/>
                <a:cs typeface="Arial" pitchFamily="34" charset="0"/>
              </a:rPr>
              <a:t>Women</a:t>
            </a:r>
          </a:p>
          <a:p>
            <a:pPr>
              <a:lnSpc>
                <a:spcPct val="80000"/>
              </a:lnSpc>
            </a:pPr>
            <a:r>
              <a:rPr lang="en-GB" sz="4800" cap="all" dirty="0" smtClean="0">
                <a:latin typeface="Arial" pitchFamily="34" charset="0"/>
                <a:cs typeface="Arial" pitchFamily="34" charset="0"/>
              </a:rPr>
              <a:t>Lead</a:t>
            </a:r>
          </a:p>
          <a:p>
            <a:pPr>
              <a:lnSpc>
                <a:spcPct val="80000"/>
              </a:lnSpc>
            </a:pPr>
            <a:r>
              <a:rPr lang="en-GB" sz="4800" cap="all" dirty="0" smtClean="0">
                <a:latin typeface="Arial" pitchFamily="34" charset="0"/>
                <a:cs typeface="Arial" pitchFamily="34" charset="0"/>
              </a:rPr>
              <a:t>Humanitarian</a:t>
            </a:r>
          </a:p>
          <a:p>
            <a:pPr>
              <a:lnSpc>
                <a:spcPct val="80000"/>
              </a:lnSpc>
            </a:pPr>
            <a:r>
              <a:rPr lang="en-GB" sz="4800" cap="all" dirty="0" smtClean="0">
                <a:latin typeface="Arial" pitchFamily="34" charset="0"/>
                <a:cs typeface="Arial" pitchFamily="34" charset="0"/>
              </a:rPr>
              <a:t>Response</a:t>
            </a:r>
            <a:endParaRPr lang="en-US" sz="4800" dirty="0">
              <a:latin typeface="Arial" pitchFamily="34" charset="0"/>
              <a:cs typeface="Arial" pitchFamily="34" charset="0"/>
            </a:endParaRPr>
          </a:p>
        </p:txBody>
      </p:sp>
      <p:sp>
        <p:nvSpPr>
          <p:cNvPr id="16" name="TextBox 15"/>
          <p:cNvSpPr txBox="1"/>
          <p:nvPr/>
        </p:nvSpPr>
        <p:spPr>
          <a:xfrm>
            <a:off x="486228" y="5793736"/>
            <a:ext cx="2234907" cy="715581"/>
          </a:xfrm>
          <a:prstGeom prst="rect">
            <a:avLst/>
          </a:prstGeom>
          <a:noFill/>
        </p:spPr>
        <p:txBody>
          <a:bodyPr wrap="none" rtlCol="0">
            <a:spAutoFit/>
          </a:bodyPr>
          <a:lstStyle/>
          <a:p>
            <a:pPr>
              <a:lnSpc>
                <a:spcPct val="90000"/>
              </a:lnSpc>
            </a:pPr>
            <a:r>
              <a:rPr lang="en-GB" sz="1500" b="1" dirty="0" smtClean="0">
                <a:solidFill>
                  <a:schemeClr val="bg1"/>
                </a:solidFill>
                <a:latin typeface="Arial" pitchFamily="34" charset="0"/>
                <a:cs typeface="Arial" pitchFamily="34" charset="0"/>
              </a:rPr>
              <a:t>Farah Kabir</a:t>
            </a:r>
          </a:p>
          <a:p>
            <a:pPr>
              <a:lnSpc>
                <a:spcPct val="90000"/>
              </a:lnSpc>
            </a:pPr>
            <a:r>
              <a:rPr lang="en-GB" sz="1500" b="1" dirty="0" smtClean="0">
                <a:solidFill>
                  <a:schemeClr val="bg1"/>
                </a:solidFill>
                <a:latin typeface="Arial" pitchFamily="34" charset="0"/>
                <a:cs typeface="Arial" pitchFamily="34" charset="0"/>
              </a:rPr>
              <a:t>Country Director</a:t>
            </a:r>
          </a:p>
          <a:p>
            <a:pPr>
              <a:lnSpc>
                <a:spcPct val="90000"/>
              </a:lnSpc>
            </a:pPr>
            <a:r>
              <a:rPr lang="en-GB" sz="1500" b="1" dirty="0" smtClean="0">
                <a:solidFill>
                  <a:schemeClr val="bg1"/>
                </a:solidFill>
                <a:latin typeface="Arial" pitchFamily="34" charset="0"/>
                <a:cs typeface="Arial" pitchFamily="34" charset="0"/>
              </a:rPr>
              <a:t>ActionAid Bangladesh</a:t>
            </a:r>
            <a:endParaRPr lang="en-US" sz="1500" b="1" dirty="0">
              <a:solidFill>
                <a:schemeClr val="bg1"/>
              </a:solidFill>
              <a:latin typeface="Arial" pitchFamily="34" charset="0"/>
              <a:cs typeface="Arial" pitchFamily="34" charset="0"/>
            </a:endParaRPr>
          </a:p>
        </p:txBody>
      </p:sp>
      <p:pic>
        <p:nvPicPr>
          <p:cNvPr id="1027" name="Picture 3" descr="E:\Designer Hub\elements\2. ICON sets\png\woman139.png"/>
          <p:cNvPicPr>
            <a:picLocks noChangeAspect="1" noChangeArrowheads="1"/>
          </p:cNvPicPr>
          <p:nvPr/>
        </p:nvPicPr>
        <p:blipFill>
          <a:blip r:embed="rId3" cstate="screen"/>
          <a:srcRect/>
          <a:stretch>
            <a:fillRect/>
          </a:stretch>
        </p:blipFill>
        <p:spPr bwMode="auto">
          <a:xfrm>
            <a:off x="442686" y="820056"/>
            <a:ext cx="1001711" cy="100171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500"/>
                                  </p:stCondLst>
                                  <p:childTnLst>
                                    <p:set>
                                      <p:cBhvr>
                                        <p:cTn id="6" dur="1" fill="hold">
                                          <p:stCondLst>
                                            <p:cond delay="0"/>
                                          </p:stCondLst>
                                        </p:cTn>
                                        <p:tgtEl>
                                          <p:spTgt spid="1027"/>
                                        </p:tgtEl>
                                        <p:attrNameLst>
                                          <p:attrName>style.visibility</p:attrName>
                                        </p:attrNameLst>
                                      </p:cBhvr>
                                      <p:to>
                                        <p:strVal val="visible"/>
                                      </p:to>
                                    </p:set>
                                    <p:animScale>
                                      <p:cBhvr>
                                        <p:cTn id="7" dur="1000" decel="50000" fill="hold">
                                          <p:stCondLst>
                                            <p:cond delay="0"/>
                                          </p:stCondLst>
                                        </p:cTn>
                                        <p:tgtEl>
                                          <p:spTgt spid="10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27"/>
                                        </p:tgtEl>
                                        <p:attrNameLst>
                                          <p:attrName>ppt_x</p:attrName>
                                          <p:attrName>ppt_y</p:attrName>
                                        </p:attrNameLst>
                                      </p:cBhvr>
                                    </p:animMotion>
                                    <p:animEffect transition="in" filter="fade">
                                      <p:cBhvr>
                                        <p:cTn id="9" dur="1000"/>
                                        <p:tgtEl>
                                          <p:spTgt spid="1027"/>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4"/>
                                        </p:tgtEl>
                                        <p:attrNameLst>
                                          <p:attrName>style.visibility</p:attrName>
                                        </p:attrNameLst>
                                      </p:cBhvr>
                                      <p:to>
                                        <p:strVal val="visible"/>
                                      </p:to>
                                    </p:set>
                                    <p:animScale>
                                      <p:cBhvr>
                                        <p:cTn id="12"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
                                        </p:tgtEl>
                                        <p:attrNameLst>
                                          <p:attrName>ppt_x</p:attrName>
                                          <p:attrName>ppt_y</p:attrName>
                                        </p:attrNameLst>
                                      </p:cBhvr>
                                    </p:animMotion>
                                    <p:animEffect transition="in" filter="fade">
                                      <p:cBhvr>
                                        <p:cTn id="14" dur="1000"/>
                                        <p:tgtEl>
                                          <p:spTgt spid="4"/>
                                        </p:tgtEl>
                                      </p:cBhvr>
                                    </p:animEffect>
                                  </p:childTnLst>
                                </p:cTn>
                              </p:par>
                            </p:childTnLst>
                          </p:cTn>
                        </p:par>
                        <p:par>
                          <p:cTn id="15" fill="hold">
                            <p:stCondLst>
                              <p:cond delay="1500"/>
                            </p:stCondLst>
                            <p:childTnLst>
                              <p:par>
                                <p:cTn id="16" presetID="1" presetClass="entr" presetSubtype="0" fill="hold" grpId="0" nodeType="afterEffect">
                                  <p:stCondLst>
                                    <p:cond delay="100"/>
                                  </p:stCondLst>
                                  <p:childTnLst>
                                    <p:set>
                                      <p:cBhvr>
                                        <p:cTn id="17" dur="1" fill="hold">
                                          <p:stCondLst>
                                            <p:cond delay="0"/>
                                          </p:stCondLst>
                                        </p:cTn>
                                        <p:tgtEl>
                                          <p:spTgt spid="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par>
                                <p:cTn id="24" presetID="1" presetClass="entr" presetSubtype="0" fill="hold" grpId="0" nodeType="withEffect">
                                  <p:stCondLst>
                                    <p:cond delay="100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4"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0"/>
            <a:ext cx="35052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82531" y="898920"/>
            <a:ext cx="1552028" cy="400110"/>
          </a:xfrm>
          <a:prstGeom prst="rect">
            <a:avLst/>
          </a:prstGeom>
          <a:solidFill>
            <a:schemeClr val="tx1"/>
          </a:solidFill>
        </p:spPr>
        <p:txBody>
          <a:bodyPr wrap="none" rtlCol="0">
            <a:spAutoFit/>
          </a:bodyPr>
          <a:lstStyle/>
          <a:p>
            <a:r>
              <a:rPr lang="en-US" sz="2000" b="1" dirty="0" smtClean="0">
                <a:solidFill>
                  <a:schemeClr val="bg1"/>
                </a:solidFill>
                <a:latin typeface="Arial" pitchFamily="34" charset="0"/>
                <a:cs typeface="Arial" pitchFamily="34" charset="0"/>
              </a:rPr>
              <a:t>SDG goal 5</a:t>
            </a:r>
            <a:endParaRPr lang="en-US" sz="2000" b="1" dirty="0">
              <a:solidFill>
                <a:schemeClr val="bg1"/>
              </a:solidFill>
              <a:latin typeface="Arial" pitchFamily="34" charset="0"/>
              <a:cs typeface="Arial" pitchFamily="34" charset="0"/>
            </a:endParaRPr>
          </a:p>
        </p:txBody>
      </p:sp>
      <p:sp>
        <p:nvSpPr>
          <p:cNvPr id="5" name="Rectangle 4"/>
          <p:cNvSpPr/>
          <p:nvPr/>
        </p:nvSpPr>
        <p:spPr>
          <a:xfrm>
            <a:off x="457200" y="1846897"/>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7200" y="2338385"/>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57200" y="2790822"/>
            <a:ext cx="2362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7200" y="3248030"/>
            <a:ext cx="2362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7200" y="3705222"/>
            <a:ext cx="2209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7200" y="4162430"/>
            <a:ext cx="914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57200" y="1752600"/>
            <a:ext cx="2819400" cy="2862322"/>
          </a:xfrm>
          <a:prstGeom prst="rect">
            <a:avLst/>
          </a:prstGeom>
          <a:noFill/>
        </p:spPr>
        <p:txBody>
          <a:bodyPr wrap="square" rtlCol="0">
            <a:spAutoFit/>
          </a:bodyPr>
          <a:lstStyle/>
          <a:p>
            <a:r>
              <a:rPr lang="en-US" sz="3000" b="1" dirty="0" smtClean="0">
                <a:solidFill>
                  <a:srgbClr val="FF0000"/>
                </a:solidFill>
                <a:latin typeface="Arial" pitchFamily="34" charset="0"/>
                <a:cs typeface="Arial" pitchFamily="34" charset="0"/>
              </a:rPr>
              <a:t>achieve gender equality and empower all women and girls</a:t>
            </a:r>
            <a:endParaRPr lang="en-US" sz="3000" dirty="0" smtClean="0">
              <a:solidFill>
                <a:srgbClr val="FF0000"/>
              </a:solidFill>
              <a:latin typeface="Arial" pitchFamily="34" charset="0"/>
              <a:cs typeface="Arial" pitchFamily="34" charset="0"/>
            </a:endParaRPr>
          </a:p>
        </p:txBody>
      </p:sp>
      <p:pic>
        <p:nvPicPr>
          <p:cNvPr id="1026" name="Picture 2"/>
          <p:cNvPicPr>
            <a:picLocks noChangeAspect="1" noChangeArrowheads="1"/>
          </p:cNvPicPr>
          <p:nvPr/>
        </p:nvPicPr>
        <p:blipFill>
          <a:blip r:embed="rId2" cstate="screen">
            <a:lum bright="10000" contrast="10000"/>
          </a:blip>
          <a:srcRect/>
          <a:stretch>
            <a:fillRect/>
          </a:stretch>
        </p:blipFill>
        <p:spPr bwMode="auto">
          <a:xfrm>
            <a:off x="3900714" y="1828800"/>
            <a:ext cx="4427876" cy="2953815"/>
          </a:xfrm>
          <a:prstGeom prst="rect">
            <a:avLst/>
          </a:prstGeom>
          <a:noFill/>
          <a:ln w="9525">
            <a:noFill/>
            <a:miter lim="800000"/>
            <a:headEnd/>
            <a:tailEnd/>
          </a:ln>
        </p:spPr>
      </p:pic>
      <p:sp>
        <p:nvSpPr>
          <p:cNvPr id="14" name="L-Shape 13"/>
          <p:cNvSpPr/>
          <p:nvPr/>
        </p:nvSpPr>
        <p:spPr>
          <a:xfrm rot="10800000">
            <a:off x="7871390" y="1509486"/>
            <a:ext cx="838200" cy="1600200"/>
          </a:xfrm>
          <a:prstGeom prst="corner">
            <a:avLst>
              <a:gd name="adj1" fmla="val 21781"/>
              <a:gd name="adj2" fmla="val 2319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810000" y="5345871"/>
            <a:ext cx="4876800" cy="978729"/>
          </a:xfrm>
          <a:prstGeom prst="rect">
            <a:avLst/>
          </a:prstGeom>
          <a:noFill/>
        </p:spPr>
        <p:txBody>
          <a:bodyPr wrap="square" rtlCol="0">
            <a:spAutoFit/>
          </a:bodyPr>
          <a:lstStyle/>
          <a:p>
            <a:pPr>
              <a:lnSpc>
                <a:spcPct val="80000"/>
              </a:lnSpc>
            </a:pPr>
            <a:r>
              <a:rPr lang="en-US" b="1" dirty="0" smtClean="0">
                <a:latin typeface="Arial" pitchFamily="34" charset="0"/>
                <a:cs typeface="Arial" pitchFamily="34" charset="0"/>
              </a:rPr>
              <a:t>5.5 Women’s full and effective participation and equal opportunities for leadership at all levels of decision-making in political, economic and public life</a:t>
            </a:r>
          </a:p>
        </p:txBody>
      </p:sp>
      <p:pic>
        <p:nvPicPr>
          <p:cNvPr id="17" name="Picture 3" descr="E:\Designer Hub\AAB - vectors created for AAB\0 LOGOs\AAB Brand\Logo\GIF\AA_Logotype100_RGB.GIF"/>
          <p:cNvPicPr>
            <a:picLocks noChangeAspect="1" noChangeArrowheads="1"/>
          </p:cNvPicPr>
          <p:nvPr/>
        </p:nvPicPr>
        <p:blipFill>
          <a:blip r:embed="rId3" cstate="screen"/>
          <a:srcRect l="4427" t="20588" r="4426" b="20588"/>
          <a:stretch>
            <a:fillRect/>
          </a:stretch>
        </p:blipFill>
        <p:spPr bwMode="auto">
          <a:xfrm>
            <a:off x="5562600" y="428172"/>
            <a:ext cx="3153228" cy="4261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0.21719 0 L 0.02448 0 " pathEditMode="relative" rAng="0" ptsTypes="AA">
                                      <p:cBhvr>
                                        <p:cTn id="6" dur="2000" fill="hold"/>
                                        <p:tgtEl>
                                          <p:spTgt spid="3"/>
                                        </p:tgtEl>
                                        <p:attrNameLst>
                                          <p:attrName>ppt_x</p:attrName>
                                          <p:attrName>ppt_y</p:attrName>
                                        </p:attrNameLst>
                                      </p:cBhvr>
                                      <p:rCtr x="121" y="0"/>
                                    </p:animMotion>
                                  </p:childTnLst>
                                </p:cTn>
                              </p:par>
                              <p:par>
                                <p:cTn id="7" presetID="52"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Scale>
                                      <p:cBhvr>
                                        <p:cTn id="9"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 dur="1000" decel="50000" fill="hold">
                                          <p:stCondLst>
                                            <p:cond delay="0"/>
                                          </p:stCondLst>
                                        </p:cTn>
                                        <p:tgtEl>
                                          <p:spTgt spid="4"/>
                                        </p:tgtEl>
                                        <p:attrNameLst>
                                          <p:attrName>ppt_x</p:attrName>
                                          <p:attrName>ppt_y</p:attrName>
                                        </p:attrNameLst>
                                      </p:cBhvr>
                                    </p:animMotion>
                                    <p:animEffect transition="in" filter="fade">
                                      <p:cBhvr>
                                        <p:cTn id="11" dur="1000"/>
                                        <p:tgtEl>
                                          <p:spTgt spid="4"/>
                                        </p:tgtEl>
                                      </p:cBhvr>
                                    </p:animEffect>
                                  </p:childTnLst>
                                </p:cTn>
                              </p:par>
                            </p:childTnLst>
                          </p:cTn>
                        </p:par>
                        <p:par>
                          <p:cTn id="12" fill="hold">
                            <p:stCondLst>
                              <p:cond delay="2000"/>
                            </p:stCondLst>
                            <p:childTnLst>
                              <p:par>
                                <p:cTn id="13" presetID="52" presetClass="entr" presetSubtype="0"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Scale>
                                      <p:cBhvr>
                                        <p:cTn id="15" dur="1000" decel="50000" fill="hold">
                                          <p:stCondLst>
                                            <p:cond delay="0"/>
                                          </p:stCondLst>
                                        </p:cTn>
                                        <p:tgtEl>
                                          <p:spTgt spid="10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1026"/>
                                        </p:tgtEl>
                                        <p:attrNameLst>
                                          <p:attrName>ppt_x</p:attrName>
                                          <p:attrName>ppt_y</p:attrName>
                                        </p:attrNameLst>
                                      </p:cBhvr>
                                    </p:animMotion>
                                    <p:animEffect transition="in" filter="fade">
                                      <p:cBhvr>
                                        <p:cTn id="17" dur="1000"/>
                                        <p:tgtEl>
                                          <p:spTgt spid="1026"/>
                                        </p:tgtEl>
                                      </p:cBhvr>
                                    </p:animEffect>
                                  </p:childTnLst>
                                </p:cTn>
                              </p:par>
                              <p:par>
                                <p:cTn id="18" presetID="52" presetClass="entr" presetSubtype="0" fill="hold" grpId="0" nodeType="withEffect">
                                  <p:stCondLst>
                                    <p:cond delay="200"/>
                                  </p:stCondLst>
                                  <p:childTnLst>
                                    <p:set>
                                      <p:cBhvr>
                                        <p:cTn id="19" dur="1" fill="hold">
                                          <p:stCondLst>
                                            <p:cond delay="0"/>
                                          </p:stCondLst>
                                        </p:cTn>
                                        <p:tgtEl>
                                          <p:spTgt spid="14"/>
                                        </p:tgtEl>
                                        <p:attrNameLst>
                                          <p:attrName>style.visibility</p:attrName>
                                        </p:attrNameLst>
                                      </p:cBhvr>
                                      <p:to>
                                        <p:strVal val="visible"/>
                                      </p:to>
                                    </p:set>
                                    <p:animScale>
                                      <p:cBhvr>
                                        <p:cTn id="20"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14"/>
                                        </p:tgtEl>
                                        <p:attrNameLst>
                                          <p:attrName>ppt_x</p:attrName>
                                          <p:attrName>ppt_y</p:attrName>
                                        </p:attrNameLst>
                                      </p:cBhvr>
                                    </p:animMotion>
                                    <p:animEffect transition="in" filter="fade">
                                      <p:cBhvr>
                                        <p:cTn id="22" dur="1000"/>
                                        <p:tgtEl>
                                          <p:spTgt spid="14"/>
                                        </p:tgtEl>
                                      </p:cBhvr>
                                    </p:animEffect>
                                  </p:childTnLst>
                                </p:cTn>
                              </p:par>
                              <p:par>
                                <p:cTn id="23" presetID="52" presetClass="entr" presetSubtype="0" fill="hold" grpId="0" nodeType="withEffect">
                                  <p:stCondLst>
                                    <p:cond delay="100"/>
                                  </p:stCondLst>
                                  <p:childTnLst>
                                    <p:set>
                                      <p:cBhvr>
                                        <p:cTn id="24" dur="1" fill="hold">
                                          <p:stCondLst>
                                            <p:cond delay="0"/>
                                          </p:stCondLst>
                                        </p:cTn>
                                        <p:tgtEl>
                                          <p:spTgt spid="15"/>
                                        </p:tgtEl>
                                        <p:attrNameLst>
                                          <p:attrName>style.visibility</p:attrName>
                                        </p:attrNameLst>
                                      </p:cBhvr>
                                      <p:to>
                                        <p:strVal val="visible"/>
                                      </p:to>
                                    </p:set>
                                    <p:animScale>
                                      <p:cBhvr>
                                        <p:cTn id="25"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15"/>
                                        </p:tgtEl>
                                        <p:attrNameLst>
                                          <p:attrName>ppt_x</p:attrName>
                                          <p:attrName>ppt_y</p:attrName>
                                        </p:attrNameLst>
                                      </p:cBhvr>
                                    </p:animMotion>
                                    <p:animEffect transition="in" filter="fade">
                                      <p:cBhvr>
                                        <p:cTn id="2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4" grpId="0" animBg="1"/>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5052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82531" y="898920"/>
            <a:ext cx="2236510" cy="400110"/>
          </a:xfrm>
          <a:prstGeom prst="rect">
            <a:avLst/>
          </a:prstGeom>
          <a:solidFill>
            <a:schemeClr val="tx1"/>
          </a:solidFill>
        </p:spPr>
        <p:txBody>
          <a:bodyPr wrap="none" rtlCol="0">
            <a:spAutoFit/>
          </a:bodyPr>
          <a:lstStyle/>
          <a:p>
            <a:r>
              <a:rPr lang="en-US" sz="2000" b="1" dirty="0" smtClean="0">
                <a:solidFill>
                  <a:schemeClr val="bg1"/>
                </a:solidFill>
                <a:latin typeface="Arial" pitchFamily="34" charset="0"/>
                <a:cs typeface="Arial" pitchFamily="34" charset="0"/>
              </a:rPr>
              <a:t>SFDRR priority 4</a:t>
            </a:r>
            <a:endParaRPr lang="en-US" sz="2000" b="1" dirty="0">
              <a:solidFill>
                <a:schemeClr val="bg1"/>
              </a:solidFill>
              <a:latin typeface="Arial" pitchFamily="34" charset="0"/>
              <a:cs typeface="Arial" pitchFamily="34" charset="0"/>
            </a:endParaRPr>
          </a:p>
        </p:txBody>
      </p:sp>
      <p:sp>
        <p:nvSpPr>
          <p:cNvPr id="9" name="Rectangle 8"/>
          <p:cNvSpPr/>
          <p:nvPr/>
        </p:nvSpPr>
        <p:spPr>
          <a:xfrm>
            <a:off x="457200" y="1891347"/>
            <a:ext cx="2057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57200" y="2338385"/>
            <a:ext cx="1600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57200" y="2790822"/>
            <a:ext cx="2667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57200" y="3248030"/>
            <a:ext cx="2286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57200" y="3705222"/>
            <a:ext cx="2590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57200" y="4162430"/>
            <a:ext cx="2667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57200" y="4622800"/>
            <a:ext cx="2438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7200" y="1771650"/>
            <a:ext cx="2819400" cy="3323987"/>
          </a:xfrm>
          <a:prstGeom prst="rect">
            <a:avLst/>
          </a:prstGeom>
          <a:noFill/>
        </p:spPr>
        <p:txBody>
          <a:bodyPr wrap="square" rtlCol="0">
            <a:spAutoFit/>
          </a:bodyPr>
          <a:lstStyle/>
          <a:p>
            <a:r>
              <a:rPr lang="en-US" sz="3000" b="1" dirty="0" smtClean="0">
                <a:solidFill>
                  <a:srgbClr val="FF0000"/>
                </a:solidFill>
                <a:latin typeface="Arial" pitchFamily="34" charset="0"/>
                <a:cs typeface="Arial" pitchFamily="34" charset="0"/>
              </a:rPr>
              <a:t>enhancing disaster preparedness for effective response and to ‘build back better’ in 3R</a:t>
            </a:r>
          </a:p>
        </p:txBody>
      </p:sp>
      <p:sp>
        <p:nvSpPr>
          <p:cNvPr id="18" name="TextBox 17"/>
          <p:cNvSpPr txBox="1"/>
          <p:nvPr/>
        </p:nvSpPr>
        <p:spPr>
          <a:xfrm>
            <a:off x="3810000" y="5345871"/>
            <a:ext cx="4648200" cy="978729"/>
          </a:xfrm>
          <a:prstGeom prst="rect">
            <a:avLst/>
          </a:prstGeom>
          <a:noFill/>
        </p:spPr>
        <p:txBody>
          <a:bodyPr wrap="square" rtlCol="0">
            <a:spAutoFit/>
          </a:bodyPr>
          <a:lstStyle/>
          <a:p>
            <a:pPr>
              <a:lnSpc>
                <a:spcPct val="80000"/>
              </a:lnSpc>
            </a:pPr>
            <a:r>
              <a:rPr lang="en-US" b="1" dirty="0" smtClean="0">
                <a:latin typeface="Arial" pitchFamily="34" charset="0"/>
                <a:cs typeface="Arial" pitchFamily="34" charset="0"/>
              </a:rPr>
              <a:t>32. </a:t>
            </a:r>
            <a:r>
              <a:rPr lang="en-GB" b="1" dirty="0" smtClean="0">
                <a:latin typeface="Arial" pitchFamily="34" charset="0"/>
                <a:cs typeface="Arial" pitchFamily="34" charset="0"/>
              </a:rPr>
              <a:t>...further strengthen disaster preparedness for response, take action in anticipation of events... ensure that capacities are in place...</a:t>
            </a:r>
            <a:endParaRPr lang="en-US" b="1" dirty="0">
              <a:latin typeface="Arial" pitchFamily="34" charset="0"/>
              <a:cs typeface="Arial" pitchFamily="34" charset="0"/>
            </a:endParaRPr>
          </a:p>
        </p:txBody>
      </p:sp>
      <p:sp>
        <p:nvSpPr>
          <p:cNvPr id="19" name="L-Shape 18"/>
          <p:cNvSpPr/>
          <p:nvPr/>
        </p:nvSpPr>
        <p:spPr>
          <a:xfrm rot="10800000">
            <a:off x="7871390" y="1509486"/>
            <a:ext cx="838200" cy="1600200"/>
          </a:xfrm>
          <a:prstGeom prst="corner">
            <a:avLst>
              <a:gd name="adj1" fmla="val 21781"/>
              <a:gd name="adj2" fmla="val 2319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
          <p:cNvPicPr>
            <a:picLocks noChangeAspect="1" noChangeArrowheads="1"/>
          </p:cNvPicPr>
          <p:nvPr/>
        </p:nvPicPr>
        <p:blipFill>
          <a:blip r:embed="rId2" cstate="screen">
            <a:lum bright="10000" contrast="10000"/>
          </a:blip>
          <a:srcRect/>
          <a:stretch>
            <a:fillRect/>
          </a:stretch>
        </p:blipFill>
        <p:spPr bwMode="auto">
          <a:xfrm>
            <a:off x="3883720" y="1828800"/>
            <a:ext cx="4451561" cy="2971800"/>
          </a:xfrm>
          <a:prstGeom prst="rect">
            <a:avLst/>
          </a:prstGeom>
          <a:noFill/>
          <a:ln w="9525">
            <a:noFill/>
            <a:miter lim="800000"/>
            <a:headEnd/>
            <a:tailEnd/>
          </a:ln>
        </p:spPr>
      </p:pic>
      <p:pic>
        <p:nvPicPr>
          <p:cNvPr id="22" name="Picture 3" descr="E:\Designer Hub\AAB - vectors created for AAB\0 LOGOs\AAB Brand\Logo\GIF\AA_Logotype100_RGB.GIF"/>
          <p:cNvPicPr>
            <a:picLocks noChangeAspect="1" noChangeArrowheads="1"/>
          </p:cNvPicPr>
          <p:nvPr/>
        </p:nvPicPr>
        <p:blipFill>
          <a:blip r:embed="rId3" cstate="screen"/>
          <a:srcRect l="4427" t="20588" r="4426" b="20588"/>
          <a:stretch>
            <a:fillRect/>
          </a:stretch>
        </p:blipFill>
        <p:spPr bwMode="auto">
          <a:xfrm>
            <a:off x="5562600" y="428172"/>
            <a:ext cx="3153228" cy="42611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35052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82531" y="898920"/>
            <a:ext cx="1495922" cy="400110"/>
          </a:xfrm>
          <a:prstGeom prst="rect">
            <a:avLst/>
          </a:prstGeom>
          <a:solidFill>
            <a:schemeClr val="tx1"/>
          </a:solidFill>
        </p:spPr>
        <p:txBody>
          <a:bodyPr wrap="none" rtlCol="0">
            <a:spAutoFit/>
          </a:bodyPr>
          <a:lstStyle/>
          <a:p>
            <a:r>
              <a:rPr lang="en-US" sz="2000" b="1" dirty="0" smtClean="0">
                <a:solidFill>
                  <a:schemeClr val="bg1"/>
                </a:solidFill>
                <a:latin typeface="Arial" pitchFamily="34" charset="0"/>
                <a:cs typeface="Arial" pitchFamily="34" charset="0"/>
              </a:rPr>
              <a:t>OUTCOME</a:t>
            </a:r>
            <a:endParaRPr lang="en-US" sz="2000" b="1" dirty="0">
              <a:solidFill>
                <a:schemeClr val="bg1"/>
              </a:solidFill>
              <a:latin typeface="Arial" pitchFamily="34" charset="0"/>
              <a:cs typeface="Arial" pitchFamily="34" charset="0"/>
            </a:endParaRPr>
          </a:p>
        </p:txBody>
      </p:sp>
      <p:pic>
        <p:nvPicPr>
          <p:cNvPr id="1026" name="Picture 2" descr="C:\Users\amiruzzaman\Desktop\adaptation.png">
            <a:hlinkClick r:id="rId2"/>
          </p:cNvPr>
          <p:cNvPicPr>
            <a:picLocks noChangeAspect="1" noChangeArrowheads="1"/>
          </p:cNvPicPr>
          <p:nvPr/>
        </p:nvPicPr>
        <p:blipFill>
          <a:blip r:embed="rId3" cstate="screen">
            <a:lum contrast="10000"/>
          </a:blip>
          <a:srcRect/>
          <a:stretch>
            <a:fillRect/>
          </a:stretch>
        </p:blipFill>
        <p:spPr bwMode="auto">
          <a:xfrm>
            <a:off x="475343" y="1875312"/>
            <a:ext cx="8211191" cy="4601688"/>
          </a:xfrm>
          <a:prstGeom prst="rect">
            <a:avLst/>
          </a:prstGeom>
          <a:noFill/>
        </p:spPr>
      </p:pic>
      <p:pic>
        <p:nvPicPr>
          <p:cNvPr id="7" name="Picture 3" descr="E:\Designer Hub\AAB - vectors created for AAB\0 LOGOs\AAB Brand\Logo\GIF\AA_Logotype100_RGB.GIF"/>
          <p:cNvPicPr>
            <a:picLocks noChangeAspect="1" noChangeArrowheads="1"/>
          </p:cNvPicPr>
          <p:nvPr/>
        </p:nvPicPr>
        <p:blipFill>
          <a:blip r:embed="rId4" cstate="screen"/>
          <a:srcRect l="4427" t="20588" r="4426" b="20588"/>
          <a:stretch>
            <a:fillRect/>
          </a:stretch>
        </p:blipFill>
        <p:spPr bwMode="auto">
          <a:xfrm>
            <a:off x="5562600" y="428172"/>
            <a:ext cx="3153228" cy="42611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35052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82531" y="898920"/>
            <a:ext cx="1149867" cy="400110"/>
          </a:xfrm>
          <a:prstGeom prst="rect">
            <a:avLst/>
          </a:prstGeom>
          <a:solidFill>
            <a:schemeClr val="tx1"/>
          </a:solidFill>
        </p:spPr>
        <p:txBody>
          <a:bodyPr wrap="none" rtlCol="0">
            <a:spAutoFit/>
          </a:bodyPr>
          <a:lstStyle/>
          <a:p>
            <a:r>
              <a:rPr lang="en-US" sz="2000" b="1" dirty="0" smtClean="0">
                <a:solidFill>
                  <a:schemeClr val="bg1"/>
                </a:solidFill>
                <a:latin typeface="Arial" pitchFamily="34" charset="0"/>
                <a:cs typeface="Arial" pitchFamily="34" charset="0"/>
              </a:rPr>
              <a:t>IMPACT</a:t>
            </a:r>
            <a:endParaRPr lang="en-US" sz="2000" b="1" dirty="0">
              <a:solidFill>
                <a:schemeClr val="bg1"/>
              </a:solidFill>
              <a:latin typeface="Arial" pitchFamily="34" charset="0"/>
              <a:cs typeface="Arial" pitchFamily="34" charset="0"/>
            </a:endParaRPr>
          </a:p>
        </p:txBody>
      </p:sp>
      <p:pic>
        <p:nvPicPr>
          <p:cNvPr id="5" name="Picture 2">
            <a:hlinkClick r:id="rId2"/>
          </p:cNvPr>
          <p:cNvPicPr>
            <a:picLocks noChangeAspect="1" noChangeArrowheads="1"/>
          </p:cNvPicPr>
          <p:nvPr/>
        </p:nvPicPr>
        <p:blipFill>
          <a:blip r:embed="rId3" cstate="screen"/>
          <a:srcRect/>
          <a:stretch>
            <a:fillRect/>
          </a:stretch>
        </p:blipFill>
        <p:spPr bwMode="auto">
          <a:xfrm flipH="1">
            <a:off x="504372" y="1905000"/>
            <a:ext cx="8214102" cy="4572000"/>
          </a:xfrm>
          <a:prstGeom prst="rect">
            <a:avLst/>
          </a:prstGeom>
          <a:noFill/>
          <a:ln w="9525">
            <a:noFill/>
            <a:miter lim="800000"/>
            <a:headEnd/>
            <a:tailEnd/>
          </a:ln>
        </p:spPr>
      </p:pic>
      <p:pic>
        <p:nvPicPr>
          <p:cNvPr id="9" name="Picture 3" descr="E:\Designer Hub\AAB - vectors created for AAB\0 LOGOs\AAB Brand\Logo\GIF\AA_Logotype100_RGB.GIF"/>
          <p:cNvPicPr>
            <a:picLocks noChangeAspect="1" noChangeArrowheads="1"/>
          </p:cNvPicPr>
          <p:nvPr/>
        </p:nvPicPr>
        <p:blipFill>
          <a:blip r:embed="rId4" cstate="screen"/>
          <a:srcRect l="4427" t="20588" r="4426" b="20588"/>
          <a:stretch>
            <a:fillRect/>
          </a:stretch>
        </p:blipFill>
        <p:spPr bwMode="auto">
          <a:xfrm>
            <a:off x="5562600" y="428172"/>
            <a:ext cx="3153228" cy="42611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35052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82531" y="898920"/>
            <a:ext cx="1366271" cy="400110"/>
          </a:xfrm>
          <a:prstGeom prst="rect">
            <a:avLst/>
          </a:prstGeom>
          <a:solidFill>
            <a:schemeClr val="tx1"/>
          </a:solidFill>
        </p:spPr>
        <p:txBody>
          <a:bodyPr wrap="none" rtlCol="0">
            <a:spAutoFit/>
          </a:bodyPr>
          <a:lstStyle/>
          <a:p>
            <a:r>
              <a:rPr lang="en-US" sz="2000" b="1" dirty="0" smtClean="0">
                <a:solidFill>
                  <a:schemeClr val="bg1"/>
                </a:solidFill>
                <a:latin typeface="Arial" pitchFamily="34" charset="0"/>
                <a:cs typeface="Arial" pitchFamily="34" charset="0"/>
              </a:rPr>
              <a:t>RESULTS</a:t>
            </a:r>
            <a:endParaRPr lang="en-US" sz="2000" b="1" dirty="0">
              <a:solidFill>
                <a:schemeClr val="bg1"/>
              </a:solidFill>
              <a:latin typeface="Arial" pitchFamily="34" charset="0"/>
              <a:cs typeface="Arial" pitchFamily="34" charset="0"/>
            </a:endParaRPr>
          </a:p>
        </p:txBody>
      </p:sp>
      <p:sp>
        <p:nvSpPr>
          <p:cNvPr id="9" name="Rectangle 8"/>
          <p:cNvSpPr/>
          <p:nvPr/>
        </p:nvSpPr>
        <p:spPr>
          <a:xfrm>
            <a:off x="457200" y="1891347"/>
            <a:ext cx="2362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57200" y="2357437"/>
            <a:ext cx="2286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57200" y="2809874"/>
            <a:ext cx="1828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7200" y="3262311"/>
            <a:ext cx="1828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7200" y="1771650"/>
            <a:ext cx="2819400" cy="1938992"/>
          </a:xfrm>
          <a:prstGeom prst="rect">
            <a:avLst/>
          </a:prstGeom>
          <a:noFill/>
        </p:spPr>
        <p:txBody>
          <a:bodyPr wrap="square" rtlCol="0">
            <a:spAutoFit/>
          </a:bodyPr>
          <a:lstStyle/>
          <a:p>
            <a:r>
              <a:rPr lang="en-US" sz="3000" b="1" dirty="0" smtClean="0">
                <a:solidFill>
                  <a:srgbClr val="FF0000"/>
                </a:solidFill>
                <a:latin typeface="Arial" pitchFamily="34" charset="0"/>
                <a:cs typeface="Arial" pitchFamily="34" charset="0"/>
              </a:rPr>
              <a:t>of long-term </a:t>
            </a:r>
            <a:r>
              <a:rPr lang="en-US" sz="3000" b="1" dirty="0" err="1" smtClean="0">
                <a:solidFill>
                  <a:srgbClr val="FF0000"/>
                </a:solidFill>
                <a:latin typeface="Arial" pitchFamily="34" charset="0"/>
                <a:cs typeface="Arial" pitchFamily="34" charset="0"/>
              </a:rPr>
              <a:t>programme</a:t>
            </a:r>
            <a:r>
              <a:rPr lang="en-US" sz="3000" b="1" dirty="0" smtClean="0">
                <a:solidFill>
                  <a:srgbClr val="FF0000"/>
                </a:solidFill>
                <a:latin typeface="Arial" pitchFamily="34" charset="0"/>
                <a:cs typeface="Arial" pitchFamily="34" charset="0"/>
              </a:rPr>
              <a:t> involving women</a:t>
            </a:r>
          </a:p>
        </p:txBody>
      </p:sp>
      <p:sp>
        <p:nvSpPr>
          <p:cNvPr id="12" name="TextBox 11"/>
          <p:cNvSpPr txBox="1"/>
          <p:nvPr/>
        </p:nvSpPr>
        <p:spPr>
          <a:xfrm>
            <a:off x="3810000" y="2256972"/>
            <a:ext cx="4876800" cy="1477328"/>
          </a:xfrm>
          <a:prstGeom prst="rect">
            <a:avLst/>
          </a:prstGeom>
          <a:noFill/>
        </p:spPr>
        <p:txBody>
          <a:bodyPr wrap="square" rtlCol="0">
            <a:spAutoFit/>
          </a:bodyPr>
          <a:lstStyle/>
          <a:p>
            <a:r>
              <a:rPr lang="en-GB" b="1" dirty="0" smtClean="0">
                <a:latin typeface="Arial" pitchFamily="34" charset="0"/>
                <a:cs typeface="Arial" pitchFamily="34" charset="0"/>
              </a:rPr>
              <a:t>Though uneasy in the onset, the men of the communities, partner NGO and local government officials appreciated WLER project. Local govt. now engages these women in disaster management activities.</a:t>
            </a:r>
            <a:endParaRPr lang="en-US" b="1" dirty="0" smtClean="0">
              <a:latin typeface="Arial" pitchFamily="34" charset="0"/>
              <a:cs typeface="Arial" pitchFamily="34" charset="0"/>
            </a:endParaRPr>
          </a:p>
        </p:txBody>
      </p:sp>
      <p:sp>
        <p:nvSpPr>
          <p:cNvPr id="13" name="TextBox 12"/>
          <p:cNvSpPr txBox="1"/>
          <p:nvPr/>
        </p:nvSpPr>
        <p:spPr>
          <a:xfrm>
            <a:off x="3810000" y="4570274"/>
            <a:ext cx="4876800" cy="1754326"/>
          </a:xfrm>
          <a:prstGeom prst="rect">
            <a:avLst/>
          </a:prstGeom>
          <a:noFill/>
        </p:spPr>
        <p:txBody>
          <a:bodyPr wrap="square" rtlCol="0">
            <a:spAutoFit/>
          </a:bodyPr>
          <a:lstStyle/>
          <a:p>
            <a:r>
              <a:rPr lang="en-GB" b="1" dirty="0" smtClean="0">
                <a:latin typeface="Arial" pitchFamily="34" charset="0"/>
                <a:cs typeface="Arial" pitchFamily="34" charset="0"/>
              </a:rPr>
              <a:t>These volunteers/women leaders shared their experiences in AMCDRR Bangkok 2014 and in WCDRR Sendai 2015. They demanded more investment on women’s agency building, and received Light House Achievement Award in 2013 from UNFCCC.</a:t>
            </a:r>
            <a:endParaRPr lang="en-US" b="1" dirty="0" smtClean="0">
              <a:latin typeface="Arial" pitchFamily="34" charset="0"/>
              <a:cs typeface="Arial" pitchFamily="34" charset="0"/>
            </a:endParaRPr>
          </a:p>
        </p:txBody>
      </p:sp>
      <p:sp>
        <p:nvSpPr>
          <p:cNvPr id="14" name="TextBox 13"/>
          <p:cNvSpPr txBox="1"/>
          <p:nvPr/>
        </p:nvSpPr>
        <p:spPr>
          <a:xfrm>
            <a:off x="3926505" y="1875000"/>
            <a:ext cx="3890809" cy="369332"/>
          </a:xfrm>
          <a:prstGeom prst="rect">
            <a:avLst/>
          </a:prstGeom>
          <a:solidFill>
            <a:schemeClr val="tx1">
              <a:lumMod val="50000"/>
              <a:lumOff val="50000"/>
            </a:schemeClr>
          </a:solidFill>
        </p:spPr>
        <p:txBody>
          <a:bodyPr wrap="none" rtlCol="0">
            <a:spAutoFit/>
          </a:bodyPr>
          <a:lstStyle/>
          <a:p>
            <a:r>
              <a:rPr lang="en-US" b="1" dirty="0" smtClean="0">
                <a:solidFill>
                  <a:schemeClr val="bg1"/>
                </a:solidFill>
                <a:latin typeface="Arial" pitchFamily="34" charset="0"/>
                <a:cs typeface="Arial" pitchFamily="34" charset="0"/>
              </a:rPr>
              <a:t>Equal-rights and decision-making</a:t>
            </a:r>
            <a:endParaRPr lang="en-US" b="1" dirty="0">
              <a:solidFill>
                <a:schemeClr val="bg1"/>
              </a:solidFill>
              <a:latin typeface="Arial" pitchFamily="34" charset="0"/>
              <a:cs typeface="Arial" pitchFamily="34" charset="0"/>
            </a:endParaRPr>
          </a:p>
        </p:txBody>
      </p:sp>
      <p:sp>
        <p:nvSpPr>
          <p:cNvPr id="18" name="TextBox 17"/>
          <p:cNvSpPr txBox="1"/>
          <p:nvPr/>
        </p:nvSpPr>
        <p:spPr>
          <a:xfrm>
            <a:off x="3934918" y="4184524"/>
            <a:ext cx="3211135" cy="369332"/>
          </a:xfrm>
          <a:prstGeom prst="rect">
            <a:avLst/>
          </a:prstGeom>
          <a:solidFill>
            <a:schemeClr val="tx1">
              <a:lumMod val="50000"/>
              <a:lumOff val="50000"/>
            </a:schemeClr>
          </a:solidFill>
        </p:spPr>
        <p:txBody>
          <a:bodyPr wrap="none" rtlCol="0">
            <a:spAutoFit/>
          </a:bodyPr>
          <a:lstStyle/>
          <a:p>
            <a:r>
              <a:rPr lang="en-US" b="1" dirty="0" smtClean="0">
                <a:solidFill>
                  <a:schemeClr val="bg1"/>
                </a:solidFill>
                <a:latin typeface="Arial" pitchFamily="34" charset="0"/>
                <a:cs typeface="Arial" pitchFamily="34" charset="0"/>
              </a:rPr>
              <a:t>Recognition and ownership</a:t>
            </a:r>
            <a:endParaRPr lang="en-US" b="1" dirty="0">
              <a:solidFill>
                <a:schemeClr val="bg1"/>
              </a:solidFill>
              <a:latin typeface="Arial" pitchFamily="34" charset="0"/>
              <a:cs typeface="Arial" pitchFamily="34" charset="0"/>
            </a:endParaRPr>
          </a:p>
        </p:txBody>
      </p:sp>
      <p:pic>
        <p:nvPicPr>
          <p:cNvPr id="19" name="Picture 3" descr="E:\Designer Hub\AAB - vectors created for AAB\0 LOGOs\AAB Brand\Logo\GIF\AA_Logotype100_RGB.GIF"/>
          <p:cNvPicPr>
            <a:picLocks noChangeAspect="1" noChangeArrowheads="1"/>
          </p:cNvPicPr>
          <p:nvPr/>
        </p:nvPicPr>
        <p:blipFill>
          <a:blip r:embed="rId2" cstate="screen"/>
          <a:srcRect l="4427" t="20588" r="4426" b="20588"/>
          <a:stretch>
            <a:fillRect/>
          </a:stretch>
        </p:blipFill>
        <p:spPr bwMode="auto">
          <a:xfrm>
            <a:off x="5562600" y="428172"/>
            <a:ext cx="3153228" cy="42611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35052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82531" y="898920"/>
            <a:ext cx="1228221" cy="400110"/>
          </a:xfrm>
          <a:prstGeom prst="rect">
            <a:avLst/>
          </a:prstGeom>
          <a:solidFill>
            <a:schemeClr val="tx1"/>
          </a:solidFill>
        </p:spPr>
        <p:txBody>
          <a:bodyPr wrap="none" rtlCol="0">
            <a:spAutoFit/>
          </a:bodyPr>
          <a:lstStyle/>
          <a:p>
            <a:r>
              <a:rPr lang="en-US" sz="2000" b="1" dirty="0" smtClean="0">
                <a:solidFill>
                  <a:schemeClr val="bg1"/>
                </a:solidFill>
                <a:latin typeface="Arial" pitchFamily="34" charset="0"/>
                <a:cs typeface="Arial" pitchFamily="34" charset="0"/>
              </a:rPr>
              <a:t>FUTURE</a:t>
            </a:r>
            <a:endParaRPr lang="en-US" sz="2000" b="1" dirty="0">
              <a:solidFill>
                <a:schemeClr val="bg1"/>
              </a:solidFill>
              <a:latin typeface="Arial" pitchFamily="34" charset="0"/>
              <a:cs typeface="Arial" pitchFamily="34" charset="0"/>
            </a:endParaRPr>
          </a:p>
        </p:txBody>
      </p:sp>
      <p:sp>
        <p:nvSpPr>
          <p:cNvPr id="9" name="Rectangle 8"/>
          <p:cNvSpPr/>
          <p:nvPr/>
        </p:nvSpPr>
        <p:spPr>
          <a:xfrm>
            <a:off x="457200" y="1891347"/>
            <a:ext cx="2057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57200" y="2357437"/>
            <a:ext cx="2286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57200" y="2809874"/>
            <a:ext cx="152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7200" y="3262311"/>
            <a:ext cx="2057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57200" y="3714748"/>
            <a:ext cx="2667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7200" y="1771650"/>
            <a:ext cx="2819400" cy="2400657"/>
          </a:xfrm>
          <a:prstGeom prst="rect">
            <a:avLst/>
          </a:prstGeom>
          <a:noFill/>
        </p:spPr>
        <p:txBody>
          <a:bodyPr wrap="square" rtlCol="0">
            <a:spAutoFit/>
          </a:bodyPr>
          <a:lstStyle/>
          <a:p>
            <a:r>
              <a:rPr lang="en-US" sz="3000" b="1" dirty="0" smtClean="0">
                <a:solidFill>
                  <a:srgbClr val="FF0000"/>
                </a:solidFill>
                <a:latin typeface="Arial" pitchFamily="34" charset="0"/>
                <a:cs typeface="Arial" pitchFamily="34" charset="0"/>
              </a:rPr>
              <a:t>what more needs to be done to secure the achievements</a:t>
            </a:r>
          </a:p>
        </p:txBody>
      </p:sp>
      <p:pic>
        <p:nvPicPr>
          <p:cNvPr id="13" name="Picture 3" descr="E:\Designer Hub\AAB - vectors created for AAB\0 LOGOs\AAB Brand\Logo\GIF\AA_Logotype100_RGB.GIF"/>
          <p:cNvPicPr>
            <a:picLocks noChangeAspect="1" noChangeArrowheads="1"/>
          </p:cNvPicPr>
          <p:nvPr/>
        </p:nvPicPr>
        <p:blipFill>
          <a:blip r:embed="rId2" cstate="screen"/>
          <a:srcRect l="4427" t="20588" r="4426" b="20588"/>
          <a:stretch>
            <a:fillRect/>
          </a:stretch>
        </p:blipFill>
        <p:spPr bwMode="auto">
          <a:xfrm>
            <a:off x="5562600" y="428172"/>
            <a:ext cx="3153228" cy="426112"/>
          </a:xfrm>
          <a:prstGeom prst="rect">
            <a:avLst/>
          </a:prstGeom>
          <a:noFill/>
        </p:spPr>
      </p:pic>
      <p:sp>
        <p:nvSpPr>
          <p:cNvPr id="14" name="TextBox 13"/>
          <p:cNvSpPr txBox="1"/>
          <p:nvPr/>
        </p:nvSpPr>
        <p:spPr>
          <a:xfrm>
            <a:off x="3926505" y="1875000"/>
            <a:ext cx="4634602" cy="369332"/>
          </a:xfrm>
          <a:prstGeom prst="rect">
            <a:avLst/>
          </a:prstGeom>
          <a:solidFill>
            <a:schemeClr val="tx1">
              <a:lumMod val="50000"/>
              <a:lumOff val="50000"/>
            </a:schemeClr>
          </a:solidFill>
        </p:spPr>
        <p:txBody>
          <a:bodyPr wrap="none" rtlCol="0">
            <a:spAutoFit/>
          </a:bodyPr>
          <a:lstStyle/>
          <a:p>
            <a:r>
              <a:rPr lang="en-US" b="1" dirty="0" smtClean="0">
                <a:solidFill>
                  <a:schemeClr val="bg1"/>
                </a:solidFill>
                <a:latin typeface="Arial" pitchFamily="34" charset="0"/>
                <a:cs typeface="Arial" pitchFamily="34" charset="0"/>
              </a:rPr>
              <a:t>Governments to create enabling policies</a:t>
            </a:r>
            <a:endParaRPr lang="en-US" b="1" dirty="0">
              <a:solidFill>
                <a:schemeClr val="bg1"/>
              </a:solidFill>
              <a:latin typeface="Arial" pitchFamily="34" charset="0"/>
              <a:cs typeface="Arial" pitchFamily="34" charset="0"/>
            </a:endParaRPr>
          </a:p>
        </p:txBody>
      </p:sp>
      <p:sp>
        <p:nvSpPr>
          <p:cNvPr id="19" name="TextBox 18"/>
          <p:cNvSpPr txBox="1"/>
          <p:nvPr/>
        </p:nvSpPr>
        <p:spPr>
          <a:xfrm>
            <a:off x="3927880" y="2329542"/>
            <a:ext cx="4596130" cy="369332"/>
          </a:xfrm>
          <a:prstGeom prst="rect">
            <a:avLst/>
          </a:prstGeom>
          <a:solidFill>
            <a:schemeClr val="tx1">
              <a:lumMod val="50000"/>
              <a:lumOff val="50000"/>
            </a:schemeClr>
          </a:solidFill>
        </p:spPr>
        <p:txBody>
          <a:bodyPr wrap="none" rtlCol="0">
            <a:spAutoFit/>
          </a:bodyPr>
          <a:lstStyle/>
          <a:p>
            <a:r>
              <a:rPr lang="en-US" b="1" dirty="0" smtClean="0">
                <a:solidFill>
                  <a:schemeClr val="bg1"/>
                </a:solidFill>
                <a:latin typeface="Arial" pitchFamily="34" charset="0"/>
                <a:cs typeface="Arial" pitchFamily="34" charset="0"/>
              </a:rPr>
              <a:t>Making long-term investment on women</a:t>
            </a:r>
            <a:endParaRPr lang="en-US" b="1" dirty="0">
              <a:solidFill>
                <a:schemeClr val="bg1"/>
              </a:solidFill>
              <a:latin typeface="Arial" pitchFamily="34" charset="0"/>
              <a:cs typeface="Arial" pitchFamily="34" charset="0"/>
            </a:endParaRPr>
          </a:p>
        </p:txBody>
      </p:sp>
      <p:sp>
        <p:nvSpPr>
          <p:cNvPr id="20" name="TextBox 19"/>
          <p:cNvSpPr txBox="1"/>
          <p:nvPr/>
        </p:nvSpPr>
        <p:spPr>
          <a:xfrm>
            <a:off x="3933372" y="2772228"/>
            <a:ext cx="4301177" cy="369332"/>
          </a:xfrm>
          <a:prstGeom prst="rect">
            <a:avLst/>
          </a:prstGeom>
          <a:solidFill>
            <a:schemeClr val="tx1">
              <a:lumMod val="50000"/>
              <a:lumOff val="50000"/>
            </a:schemeClr>
          </a:solidFill>
        </p:spPr>
        <p:txBody>
          <a:bodyPr wrap="none" rtlCol="0">
            <a:spAutoFit/>
          </a:bodyPr>
          <a:lstStyle/>
          <a:p>
            <a:r>
              <a:rPr lang="en-GB" b="1" dirty="0" smtClean="0">
                <a:solidFill>
                  <a:schemeClr val="bg1"/>
                </a:solidFill>
                <a:latin typeface="Arial" pitchFamily="34" charset="0"/>
                <a:cs typeface="Arial" pitchFamily="34" charset="0"/>
              </a:rPr>
              <a:t>Scaling up women-focused initiatives</a:t>
            </a:r>
            <a:endParaRPr lang="en-US" b="1" dirty="0">
              <a:solidFill>
                <a:schemeClr val="bg1"/>
              </a:solidFill>
              <a:latin typeface="Arial" pitchFamily="34" charset="0"/>
              <a:cs typeface="Arial" pitchFamily="34" charset="0"/>
            </a:endParaRPr>
          </a:p>
        </p:txBody>
      </p:sp>
      <p:sp>
        <p:nvSpPr>
          <p:cNvPr id="17" name="TextBox 16"/>
          <p:cNvSpPr txBox="1"/>
          <p:nvPr/>
        </p:nvSpPr>
        <p:spPr>
          <a:xfrm>
            <a:off x="3933372" y="3212068"/>
            <a:ext cx="4711546" cy="369332"/>
          </a:xfrm>
          <a:prstGeom prst="rect">
            <a:avLst/>
          </a:prstGeom>
          <a:solidFill>
            <a:schemeClr val="tx1">
              <a:lumMod val="50000"/>
              <a:lumOff val="50000"/>
            </a:schemeClr>
          </a:solidFill>
        </p:spPr>
        <p:txBody>
          <a:bodyPr wrap="none" rtlCol="0">
            <a:spAutoFit/>
          </a:bodyPr>
          <a:lstStyle/>
          <a:p>
            <a:r>
              <a:rPr lang="en-GB" b="1" dirty="0" smtClean="0">
                <a:solidFill>
                  <a:schemeClr val="bg1"/>
                </a:solidFill>
                <a:latin typeface="Arial" pitchFamily="34" charset="0"/>
                <a:cs typeface="Arial" pitchFamily="34" charset="0"/>
              </a:rPr>
              <a:t>Spreading the story of women leadership</a:t>
            </a:r>
            <a:endParaRPr lang="en-US"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5052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82531" y="898920"/>
            <a:ext cx="1666034" cy="400110"/>
          </a:xfrm>
          <a:prstGeom prst="rect">
            <a:avLst/>
          </a:prstGeom>
          <a:solidFill>
            <a:srgbClr val="C00000"/>
          </a:solidFill>
        </p:spPr>
        <p:txBody>
          <a:bodyPr wrap="none" rtlCol="0">
            <a:spAutoFit/>
          </a:bodyPr>
          <a:lstStyle/>
          <a:p>
            <a:r>
              <a:rPr lang="en-US" sz="2000" b="1" dirty="0" smtClean="0">
                <a:solidFill>
                  <a:schemeClr val="bg1"/>
                </a:solidFill>
                <a:latin typeface="Arial" pitchFamily="34" charset="0"/>
                <a:cs typeface="Arial" pitchFamily="34" charset="0"/>
              </a:rPr>
              <a:t>TALK BACK</a:t>
            </a:r>
            <a:endParaRPr lang="en-US" sz="2000" b="1" dirty="0">
              <a:solidFill>
                <a:schemeClr val="bg1"/>
              </a:solidFill>
              <a:latin typeface="Arial" pitchFamily="34" charset="0"/>
              <a:cs typeface="Arial" pitchFamily="34" charset="0"/>
            </a:endParaRPr>
          </a:p>
        </p:txBody>
      </p:sp>
      <p:sp>
        <p:nvSpPr>
          <p:cNvPr id="9" name="Rectangle 8"/>
          <p:cNvSpPr/>
          <p:nvPr/>
        </p:nvSpPr>
        <p:spPr>
          <a:xfrm>
            <a:off x="457200" y="1828800"/>
            <a:ext cx="2133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7200" y="2328859"/>
            <a:ext cx="2895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7200" y="1752600"/>
            <a:ext cx="2971800" cy="1077218"/>
          </a:xfrm>
          <a:prstGeom prst="rect">
            <a:avLst/>
          </a:prstGeom>
          <a:noFill/>
        </p:spPr>
        <p:txBody>
          <a:bodyPr wrap="square" rtlCol="0">
            <a:spAutoFit/>
          </a:bodyPr>
          <a:lstStyle/>
          <a:p>
            <a:r>
              <a:rPr lang="en-US" sz="3200" dirty="0" err="1" smtClean="0">
                <a:solidFill>
                  <a:schemeClr val="tx1">
                    <a:lumMod val="95000"/>
                    <a:lumOff val="5000"/>
                  </a:schemeClr>
                </a:solidFill>
                <a:latin typeface="Arial" pitchFamily="34" charset="0"/>
                <a:cs typeface="Arial" pitchFamily="34" charset="0"/>
              </a:rPr>
              <a:t>farah.kabir</a:t>
            </a:r>
            <a:endParaRPr lang="en-US" sz="3200" dirty="0" smtClean="0">
              <a:solidFill>
                <a:schemeClr val="tx1">
                  <a:lumMod val="95000"/>
                  <a:lumOff val="5000"/>
                </a:schemeClr>
              </a:solidFill>
              <a:latin typeface="Arial" pitchFamily="34" charset="0"/>
              <a:cs typeface="Arial" pitchFamily="34" charset="0"/>
            </a:endParaRPr>
          </a:p>
          <a:p>
            <a:r>
              <a:rPr lang="en-US" sz="2800" dirty="0" smtClean="0">
                <a:solidFill>
                  <a:schemeClr val="tx1">
                    <a:lumMod val="95000"/>
                    <a:lumOff val="5000"/>
                  </a:schemeClr>
                </a:solidFill>
                <a:latin typeface="Arial" pitchFamily="34" charset="0"/>
                <a:cs typeface="Arial" pitchFamily="34" charset="0"/>
              </a:rPr>
              <a:t>@</a:t>
            </a:r>
            <a:r>
              <a:rPr lang="en-US" sz="3200" dirty="0" err="1" smtClean="0">
                <a:solidFill>
                  <a:schemeClr val="tx1">
                    <a:lumMod val="95000"/>
                    <a:lumOff val="5000"/>
                  </a:schemeClr>
                </a:solidFill>
                <a:latin typeface="Arial" pitchFamily="34" charset="0"/>
                <a:cs typeface="Arial" pitchFamily="34" charset="0"/>
              </a:rPr>
              <a:t>actionaid.org</a:t>
            </a:r>
            <a:endParaRPr lang="en-US" sz="3200" dirty="0" smtClean="0">
              <a:solidFill>
                <a:schemeClr val="tx1">
                  <a:lumMod val="95000"/>
                  <a:lumOff val="5000"/>
                </a:schemeClr>
              </a:solidFill>
              <a:latin typeface="Arial" pitchFamily="34" charset="0"/>
              <a:cs typeface="Arial" pitchFamily="34" charset="0"/>
            </a:endParaRPr>
          </a:p>
        </p:txBody>
      </p:sp>
      <p:sp>
        <p:nvSpPr>
          <p:cNvPr id="7" name="TextBox 6"/>
          <p:cNvSpPr txBox="1"/>
          <p:nvPr/>
        </p:nvSpPr>
        <p:spPr>
          <a:xfrm>
            <a:off x="381000" y="4685740"/>
            <a:ext cx="3048000" cy="1815882"/>
          </a:xfrm>
          <a:prstGeom prst="rect">
            <a:avLst/>
          </a:prstGeom>
          <a:noFill/>
        </p:spPr>
        <p:txBody>
          <a:bodyPr wrap="square" rtlCol="0">
            <a:spAutoFit/>
          </a:bodyPr>
          <a:lstStyle/>
          <a:p>
            <a:pPr>
              <a:lnSpc>
                <a:spcPct val="80000"/>
              </a:lnSpc>
            </a:pPr>
            <a:r>
              <a:rPr lang="en-US" sz="2000" dirty="0" smtClean="0">
                <a:solidFill>
                  <a:schemeClr val="bg1"/>
                </a:solidFill>
                <a:latin typeface="Arial" pitchFamily="34" charset="0"/>
                <a:cs typeface="Arial" pitchFamily="34" charset="0"/>
              </a:rPr>
              <a:t>ActionAid Bangladesh</a:t>
            </a:r>
          </a:p>
          <a:p>
            <a:pPr>
              <a:lnSpc>
                <a:spcPct val="80000"/>
              </a:lnSpc>
            </a:pPr>
            <a:r>
              <a:rPr lang="en-US" sz="2000" dirty="0" smtClean="0">
                <a:solidFill>
                  <a:schemeClr val="bg1"/>
                </a:solidFill>
                <a:latin typeface="Arial" pitchFamily="34" charset="0"/>
                <a:cs typeface="Arial" pitchFamily="34" charset="0"/>
              </a:rPr>
              <a:t>House 8, Road 136,</a:t>
            </a:r>
          </a:p>
          <a:p>
            <a:pPr>
              <a:lnSpc>
                <a:spcPct val="80000"/>
              </a:lnSpc>
            </a:pPr>
            <a:r>
              <a:rPr lang="en-US" sz="2000" dirty="0" smtClean="0">
                <a:solidFill>
                  <a:schemeClr val="bg1"/>
                </a:solidFill>
                <a:latin typeface="Arial" pitchFamily="34" charset="0"/>
                <a:cs typeface="Arial" pitchFamily="34" charset="0"/>
              </a:rPr>
              <a:t>Gulshan 1, Dhaka 1212</a:t>
            </a:r>
          </a:p>
          <a:p>
            <a:pPr>
              <a:lnSpc>
                <a:spcPct val="80000"/>
              </a:lnSpc>
            </a:pPr>
            <a:r>
              <a:rPr lang="en-US" sz="2000" dirty="0" smtClean="0">
                <a:solidFill>
                  <a:schemeClr val="bg1"/>
                </a:solidFill>
                <a:latin typeface="Arial" pitchFamily="34" charset="0"/>
                <a:cs typeface="Arial" pitchFamily="34" charset="0"/>
              </a:rPr>
              <a:t>Bangladesh</a:t>
            </a:r>
          </a:p>
          <a:p>
            <a:pPr>
              <a:lnSpc>
                <a:spcPct val="80000"/>
              </a:lnSpc>
            </a:pPr>
            <a:endParaRPr lang="en-US" sz="2000" dirty="0" smtClean="0">
              <a:solidFill>
                <a:schemeClr val="bg1"/>
              </a:solidFill>
              <a:latin typeface="Arial" pitchFamily="34" charset="0"/>
              <a:cs typeface="Arial" pitchFamily="34" charset="0"/>
            </a:endParaRPr>
          </a:p>
          <a:p>
            <a:pPr>
              <a:lnSpc>
                <a:spcPct val="80000"/>
              </a:lnSpc>
            </a:pPr>
            <a:endParaRPr lang="en-US" sz="2000" dirty="0" smtClean="0">
              <a:solidFill>
                <a:schemeClr val="bg1"/>
              </a:solidFill>
              <a:latin typeface="Arial" pitchFamily="34" charset="0"/>
              <a:cs typeface="Arial" pitchFamily="34" charset="0"/>
            </a:endParaRPr>
          </a:p>
          <a:p>
            <a:pPr>
              <a:lnSpc>
                <a:spcPct val="80000"/>
              </a:lnSpc>
            </a:pPr>
            <a:r>
              <a:rPr lang="en-US" sz="2000" dirty="0" smtClean="0">
                <a:solidFill>
                  <a:schemeClr val="bg1"/>
                </a:solidFill>
                <a:latin typeface="Arial" pitchFamily="34" charset="0"/>
                <a:cs typeface="Arial" pitchFamily="34" charset="0"/>
              </a:rPr>
              <a:t>actionaid.org/</a:t>
            </a:r>
            <a:r>
              <a:rPr lang="en-US" sz="2000" dirty="0" err="1" smtClean="0">
                <a:solidFill>
                  <a:schemeClr val="bg1"/>
                </a:solidFill>
                <a:latin typeface="Arial" pitchFamily="34" charset="0"/>
                <a:cs typeface="Arial" pitchFamily="34" charset="0"/>
              </a:rPr>
              <a:t>bangladesh</a:t>
            </a:r>
            <a:endParaRPr lang="en-US" sz="2000" dirty="0" smtClean="0">
              <a:solidFill>
                <a:schemeClr val="bg1"/>
              </a:solidFill>
              <a:latin typeface="Arial" pitchFamily="34" charset="0"/>
              <a:cs typeface="Arial" pitchFamily="34" charset="0"/>
            </a:endParaRPr>
          </a:p>
        </p:txBody>
      </p:sp>
      <p:sp>
        <p:nvSpPr>
          <p:cNvPr id="8" name="TextBox 7"/>
          <p:cNvSpPr txBox="1"/>
          <p:nvPr/>
        </p:nvSpPr>
        <p:spPr>
          <a:xfrm rot="21059701">
            <a:off x="4161308" y="4041383"/>
            <a:ext cx="4800600" cy="2456057"/>
          </a:xfrm>
          <a:prstGeom prst="rect">
            <a:avLst/>
          </a:prstGeom>
          <a:noFill/>
        </p:spPr>
        <p:txBody>
          <a:bodyPr wrap="square" rtlCol="0">
            <a:spAutoFit/>
          </a:bodyPr>
          <a:lstStyle/>
          <a:p>
            <a:pPr>
              <a:lnSpc>
                <a:spcPct val="80000"/>
              </a:lnSpc>
            </a:pPr>
            <a:r>
              <a:rPr lang="en-GB" sz="9600" b="1" dirty="0" smtClean="0">
                <a:latin typeface="Arial" pitchFamily="34" charset="0"/>
                <a:cs typeface="Arial" pitchFamily="34" charset="0"/>
              </a:rPr>
              <a:t>THANK</a:t>
            </a:r>
          </a:p>
          <a:p>
            <a:pPr>
              <a:lnSpc>
                <a:spcPct val="80000"/>
              </a:lnSpc>
            </a:pPr>
            <a:r>
              <a:rPr lang="en-GB" sz="9600" b="1" dirty="0" smtClean="0">
                <a:solidFill>
                  <a:schemeClr val="tx1">
                    <a:lumMod val="95000"/>
                    <a:lumOff val="5000"/>
                  </a:schemeClr>
                </a:solidFill>
                <a:latin typeface="Arial" pitchFamily="34" charset="0"/>
                <a:cs typeface="Arial" pitchFamily="34" charset="0"/>
              </a:rPr>
              <a:t>   YOU!</a:t>
            </a:r>
            <a:endParaRPr lang="en-US" sz="9600" b="1" dirty="0" smtClean="0">
              <a:solidFill>
                <a:schemeClr val="tx1">
                  <a:lumMod val="95000"/>
                  <a:lumOff val="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998</TotalTime>
  <Words>226</Words>
  <Application>Microsoft Office PowerPoint</Application>
  <PresentationFormat>On-screen Show (4:3)</PresentationFormat>
  <Paragraphs>39</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Slide 1</vt:lpstr>
      <vt:lpstr>Slide 2</vt:lpstr>
      <vt:lpstr>Slide 3</vt:lpstr>
      <vt:lpstr>Slide 4</vt:lpstr>
      <vt:lpstr>Slide 5</vt:lpstr>
      <vt:lpstr>Slide 6</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amiruzzaman</dc:creator>
  <cp:lastModifiedBy>amiruzzaman</cp:lastModifiedBy>
  <cp:revision>84</cp:revision>
  <dcterms:created xsi:type="dcterms:W3CDTF">2015-12-03T12:53:25Z</dcterms:created>
  <dcterms:modified xsi:type="dcterms:W3CDTF">2015-12-08T08:17:33Z</dcterms:modified>
</cp:coreProperties>
</file>